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8" r:id="rId2"/>
    <p:sldId id="267" r:id="rId3"/>
    <p:sldId id="257" r:id="rId4"/>
    <p:sldId id="300" r:id="rId5"/>
    <p:sldId id="275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262" r:id="rId22"/>
    <p:sldId id="263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1훈프로방스 R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1E00"/>
    <a:srgbClr val="DB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6400" autoAdjust="0"/>
  </p:normalViewPr>
  <p:slideViewPr>
    <p:cSldViewPr snapToGrid="0">
      <p:cViewPr varScale="1">
        <p:scale>
          <a:sx n="65" d="100"/>
          <a:sy n="65" d="100"/>
        </p:scale>
        <p:origin x="72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1C967-3EA4-47E1-8BE0-5BAF7A364B44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E9B53-34DF-4F41-8BDC-E01580803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30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4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044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7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9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23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8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3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05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2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1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7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73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8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809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79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35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E9B53-34DF-4F41-8BDC-E015808037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2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67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3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41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75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3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60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1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1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78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9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25417-5885-4484-9AD5-128A64D50792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85302-16C0-4A22-B461-73AD1940D1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3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landscape.cncf.io/" TargetMode="Externa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3B1E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80" y="472168"/>
            <a:ext cx="5552520" cy="5849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6330" y="2208268"/>
            <a:ext cx="44149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</a:t>
            </a:r>
          </a:p>
          <a:p>
            <a:pPr algn="ctr"/>
            <a:r>
              <a:rPr lang="en-US" altLang="ko-KR" sz="6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07844" y="4756972"/>
            <a:ext cx="4414991" cy="621730"/>
          </a:xfrm>
          <a:prstGeom prst="rect">
            <a:avLst/>
          </a:prstGeom>
          <a:solidFill>
            <a:srgbClr val="3B1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1951" y="4867782"/>
            <a:ext cx="408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Azure Cloud Service</a:t>
            </a:r>
            <a:endParaRPr lang="ko-KR" altLang="en-US" sz="2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8606">
            <a:off x="4581757" y="2294521"/>
            <a:ext cx="934018" cy="934018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>
            <a:off x="3657599" y="1524000"/>
            <a:ext cx="5118847" cy="4401671"/>
          </a:xfrm>
          <a:custGeom>
            <a:avLst/>
            <a:gdLst>
              <a:gd name="connsiteX0" fmla="*/ 887506 w 5118847"/>
              <a:gd name="connsiteY0" fmla="*/ 8965 h 4401671"/>
              <a:gd name="connsiteX1" fmla="*/ 4993342 w 5118847"/>
              <a:gd name="connsiteY1" fmla="*/ 0 h 4401671"/>
              <a:gd name="connsiteX2" fmla="*/ 5100918 w 5118847"/>
              <a:gd name="connsiteY2" fmla="*/ 3263153 h 4401671"/>
              <a:gd name="connsiteX3" fmla="*/ 5118847 w 5118847"/>
              <a:gd name="connsiteY3" fmla="*/ 3370729 h 4401671"/>
              <a:gd name="connsiteX4" fmla="*/ 5047130 w 5118847"/>
              <a:gd name="connsiteY4" fmla="*/ 4320988 h 4401671"/>
              <a:gd name="connsiteX5" fmla="*/ 1783977 w 5118847"/>
              <a:gd name="connsiteY5" fmla="*/ 4401671 h 4401671"/>
              <a:gd name="connsiteX6" fmla="*/ 1631577 w 5118847"/>
              <a:gd name="connsiteY6" fmla="*/ 4392706 h 4401671"/>
              <a:gd name="connsiteX7" fmla="*/ 0 w 5118847"/>
              <a:gd name="connsiteY7" fmla="*/ 4312024 h 4401671"/>
              <a:gd name="connsiteX8" fmla="*/ 44824 w 5118847"/>
              <a:gd name="connsiteY8" fmla="*/ 53788 h 4401671"/>
              <a:gd name="connsiteX9" fmla="*/ 268942 w 5118847"/>
              <a:gd name="connsiteY9" fmla="*/ 44824 h 440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8847" h="4401671">
                <a:moveTo>
                  <a:pt x="887506" y="8965"/>
                </a:moveTo>
                <a:lnTo>
                  <a:pt x="4993342" y="0"/>
                </a:lnTo>
                <a:lnTo>
                  <a:pt x="5100918" y="3263153"/>
                </a:lnTo>
                <a:lnTo>
                  <a:pt x="5118847" y="3370729"/>
                </a:lnTo>
                <a:lnTo>
                  <a:pt x="5047130" y="4320988"/>
                </a:lnTo>
                <a:lnTo>
                  <a:pt x="1783977" y="4401671"/>
                </a:lnTo>
                <a:cubicBezTo>
                  <a:pt x="1667509" y="4391083"/>
                  <a:pt x="1718371" y="4392706"/>
                  <a:pt x="1631577" y="4392706"/>
                </a:cubicBezTo>
                <a:lnTo>
                  <a:pt x="0" y="4312024"/>
                </a:lnTo>
                <a:lnTo>
                  <a:pt x="44824" y="53788"/>
                </a:lnTo>
                <a:lnTo>
                  <a:pt x="268942" y="44824"/>
                </a:lnTo>
              </a:path>
            </a:pathLst>
          </a:custGeom>
          <a:noFill/>
          <a:ln>
            <a:solidFill>
              <a:srgbClr val="3B1E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197881" y="1638076"/>
            <a:ext cx="1943161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Auto scale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설정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08" y="-582864"/>
            <a:ext cx="700435" cy="27045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1" r="54298" b="28680"/>
          <a:stretch/>
        </p:blipFill>
        <p:spPr>
          <a:xfrm>
            <a:off x="2386642" y="2315793"/>
            <a:ext cx="5014823" cy="36191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8860" y="1638076"/>
            <a:ext cx="3145413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Auto Scale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설정을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Enabled</a:t>
            </a:r>
            <a:r>
              <a:rPr lang="ko-KR" altLang="en-US" sz="16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하게되면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시스템 부하 여부에 따라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VM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의 수가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자동으로 늘어나고 줄어든다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94124" y="2439544"/>
            <a:ext cx="581725" cy="24812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602266" y="3907294"/>
            <a:ext cx="36359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Auto Scale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의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Default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설정으로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CPU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사용량이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75%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이상으로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5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분 지속될 시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VM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의 수가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1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개씩 늘어난다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CPU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사용량이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25%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이하로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5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분 지속될 시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VM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의 수가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1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개씩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줄어든다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833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194561" y="1638769"/>
            <a:ext cx="2005677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네트워크 설정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08" y="-582864"/>
            <a:ext cx="700435" cy="27045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6" r="54612" b="16729"/>
          <a:stretch/>
        </p:blipFill>
        <p:spPr>
          <a:xfrm>
            <a:off x="3200238" y="1638769"/>
            <a:ext cx="4787009" cy="44774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84213" y="3046500"/>
            <a:ext cx="3397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Load balancing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옵션을 선택하는 것으로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L7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수준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, L4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수준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선택하지 않음으로 나뉨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21211" y="4070211"/>
            <a:ext cx="609914" cy="20849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80209" y="4047869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가상 네트워크를 만들어준다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22947" y="5314983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방화벽 설정을 해준다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60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269658" y="1645737"/>
            <a:ext cx="2127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가상네트워크 생성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08" y="-582864"/>
            <a:ext cx="700435" cy="27045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1" t="4277" b="46164"/>
          <a:stretch/>
        </p:blipFill>
        <p:spPr>
          <a:xfrm>
            <a:off x="1812832" y="2352500"/>
            <a:ext cx="5449019" cy="339880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812832" y="4190832"/>
            <a:ext cx="5295334" cy="22589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12832" y="5295014"/>
            <a:ext cx="5295334" cy="22589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17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210649" y="1658748"/>
            <a:ext cx="3342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원격 접속을 위한 포트 열기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08" y="-582864"/>
            <a:ext cx="700435" cy="27045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8" r="54376" b="5912"/>
          <a:stretch/>
        </p:blipFill>
        <p:spPr>
          <a:xfrm>
            <a:off x="4802690" y="1981913"/>
            <a:ext cx="5006196" cy="395089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928549" y="5655869"/>
            <a:ext cx="626862" cy="27694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28548" y="3401831"/>
            <a:ext cx="799391" cy="27694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0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312497" y="1638076"/>
            <a:ext cx="1713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확인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08" y="-582864"/>
            <a:ext cx="700435" cy="27045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-713127" y="2093159"/>
            <a:ext cx="365373" cy="13792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r="1074" b="70440"/>
          <a:stretch/>
        </p:blipFill>
        <p:spPr>
          <a:xfrm>
            <a:off x="1173220" y="2270626"/>
            <a:ext cx="10081826" cy="1001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3" r="85273" b="62516"/>
          <a:stretch/>
        </p:blipFill>
        <p:spPr>
          <a:xfrm>
            <a:off x="1269658" y="4001433"/>
            <a:ext cx="1616015" cy="21479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69658" y="3389535"/>
            <a:ext cx="2263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Instance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확인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 t="17862" r="15540" b="72578"/>
          <a:stretch/>
        </p:blipFill>
        <p:spPr>
          <a:xfrm>
            <a:off x="3459823" y="4510939"/>
            <a:ext cx="7427343" cy="65560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448044" y="3079639"/>
            <a:ext cx="639547" cy="21507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55972" y="5934338"/>
            <a:ext cx="731619" cy="21507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67852" y="4731205"/>
            <a:ext cx="429696" cy="21507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312497" y="1584751"/>
            <a:ext cx="26035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접속을 위한 </a:t>
            </a: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IP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확인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2" t="14466" r="10508" b="65409"/>
          <a:stretch/>
        </p:blipFill>
        <p:spPr>
          <a:xfrm>
            <a:off x="1743817" y="2919150"/>
            <a:ext cx="8039820" cy="138022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327381" y="2919150"/>
            <a:ext cx="1755570" cy="20537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269658" y="1580423"/>
            <a:ext cx="1037463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접속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22390" r="27490" b="40377"/>
          <a:stretch/>
        </p:blipFill>
        <p:spPr>
          <a:xfrm>
            <a:off x="1615229" y="2152290"/>
            <a:ext cx="6374921" cy="2553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41006" r="37709" b="45409"/>
          <a:stretch/>
        </p:blipFill>
        <p:spPr>
          <a:xfrm>
            <a:off x="2812210" y="3209026"/>
            <a:ext cx="2717321" cy="931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35220" r="36531" b="35346"/>
          <a:stretch/>
        </p:blipFill>
        <p:spPr>
          <a:xfrm>
            <a:off x="5985517" y="1656272"/>
            <a:ext cx="2924354" cy="20185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0" t="28931" r="38496" b="33333"/>
          <a:stretch/>
        </p:blipFill>
        <p:spPr>
          <a:xfrm>
            <a:off x="7952377" y="3266851"/>
            <a:ext cx="2536166" cy="2587926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091162" y="3326314"/>
            <a:ext cx="1310302" cy="213988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359660" y="5620054"/>
            <a:ext cx="612476" cy="213988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9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502780" y="1692767"/>
            <a:ext cx="1037463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접속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67" y="1983616"/>
            <a:ext cx="6169613" cy="38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338949" y="1584751"/>
            <a:ext cx="2550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시스템 부하 테스트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t="7421" r="21122" b="23522"/>
          <a:stretch/>
        </p:blipFill>
        <p:spPr>
          <a:xfrm>
            <a:off x="3153526" y="2231082"/>
            <a:ext cx="6331294" cy="37214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987396" y="5189619"/>
            <a:ext cx="418906" cy="27090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9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380629" y="1584751"/>
            <a:ext cx="2467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Auto Scale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확인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2" t="14213" r="916" b="63271"/>
          <a:stretch/>
        </p:blipFill>
        <p:spPr>
          <a:xfrm>
            <a:off x="2311880" y="2437652"/>
            <a:ext cx="7039154" cy="15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80" y="472168"/>
            <a:ext cx="5552520" cy="5849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1555" y="2027679"/>
            <a:ext cx="441499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이  </a:t>
            </a:r>
            <a:r>
              <a:rPr lang="ko-KR" altLang="en-US" sz="3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름</a:t>
            </a:r>
            <a:r>
              <a:rPr lang="ko-KR" altLang="en-US" sz="3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3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: </a:t>
            </a:r>
            <a:r>
              <a:rPr lang="ko-KR" altLang="en-US" sz="3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유기욱</a:t>
            </a:r>
            <a:endParaRPr lang="en-US" altLang="ko-KR" sz="3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  <a:p>
            <a:r>
              <a:rPr lang="en-US" altLang="ko-KR" sz="3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e-mail : gw1303@nate.com</a:t>
            </a:r>
          </a:p>
          <a:p>
            <a:r>
              <a:rPr lang="ko-KR" altLang="en-US" sz="3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휴대폰 </a:t>
            </a:r>
            <a:r>
              <a:rPr lang="en-US" altLang="ko-KR" sz="3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: 010-9340-2395</a:t>
            </a:r>
          </a:p>
          <a:p>
            <a:r>
              <a:rPr lang="en-US" altLang="ko-KR" sz="2800" dirty="0" err="1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Git</a:t>
            </a:r>
            <a:r>
              <a:rPr lang="en-US" altLang="ko-KR" sz="28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: github.com/gw1303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  <a:p>
            <a:r>
              <a:rPr lang="en-US" altLang="ko-KR" sz="3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Instagram : </a:t>
            </a:r>
            <a:r>
              <a:rPr lang="en-US" altLang="ko-KR" sz="3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Ki_woo_ki</a:t>
            </a:r>
            <a:endParaRPr lang="ko-KR" altLang="en-US" sz="3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07844" y="4756972"/>
            <a:ext cx="4414991" cy="621730"/>
          </a:xfrm>
          <a:prstGeom prst="rect">
            <a:avLst/>
          </a:prstGeom>
          <a:solidFill>
            <a:srgbClr val="3B1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37253" y="4867782"/>
            <a:ext cx="2908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발표자 소개</a:t>
            </a:r>
            <a:endParaRPr lang="ko-KR" altLang="en-US" sz="2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8606">
            <a:off x="2682021" y="1303002"/>
            <a:ext cx="934018" cy="934018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>
            <a:off x="3657599" y="1524000"/>
            <a:ext cx="5118847" cy="4401671"/>
          </a:xfrm>
          <a:custGeom>
            <a:avLst/>
            <a:gdLst>
              <a:gd name="connsiteX0" fmla="*/ 887506 w 5118847"/>
              <a:gd name="connsiteY0" fmla="*/ 8965 h 4401671"/>
              <a:gd name="connsiteX1" fmla="*/ 4993342 w 5118847"/>
              <a:gd name="connsiteY1" fmla="*/ 0 h 4401671"/>
              <a:gd name="connsiteX2" fmla="*/ 5100918 w 5118847"/>
              <a:gd name="connsiteY2" fmla="*/ 3263153 h 4401671"/>
              <a:gd name="connsiteX3" fmla="*/ 5118847 w 5118847"/>
              <a:gd name="connsiteY3" fmla="*/ 3370729 h 4401671"/>
              <a:gd name="connsiteX4" fmla="*/ 5047130 w 5118847"/>
              <a:gd name="connsiteY4" fmla="*/ 4320988 h 4401671"/>
              <a:gd name="connsiteX5" fmla="*/ 1783977 w 5118847"/>
              <a:gd name="connsiteY5" fmla="*/ 4401671 h 4401671"/>
              <a:gd name="connsiteX6" fmla="*/ 1631577 w 5118847"/>
              <a:gd name="connsiteY6" fmla="*/ 4392706 h 4401671"/>
              <a:gd name="connsiteX7" fmla="*/ 0 w 5118847"/>
              <a:gd name="connsiteY7" fmla="*/ 4312024 h 4401671"/>
              <a:gd name="connsiteX8" fmla="*/ 44824 w 5118847"/>
              <a:gd name="connsiteY8" fmla="*/ 53788 h 4401671"/>
              <a:gd name="connsiteX9" fmla="*/ 268942 w 5118847"/>
              <a:gd name="connsiteY9" fmla="*/ 44824 h 440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8847" h="4401671">
                <a:moveTo>
                  <a:pt x="887506" y="8965"/>
                </a:moveTo>
                <a:lnTo>
                  <a:pt x="4993342" y="0"/>
                </a:lnTo>
                <a:lnTo>
                  <a:pt x="5100918" y="3263153"/>
                </a:lnTo>
                <a:lnTo>
                  <a:pt x="5118847" y="3370729"/>
                </a:lnTo>
                <a:lnTo>
                  <a:pt x="5047130" y="4320988"/>
                </a:lnTo>
                <a:lnTo>
                  <a:pt x="1783977" y="4401671"/>
                </a:lnTo>
                <a:cubicBezTo>
                  <a:pt x="1667509" y="4391083"/>
                  <a:pt x="1718371" y="4392706"/>
                  <a:pt x="1631577" y="4392706"/>
                </a:cubicBezTo>
                <a:lnTo>
                  <a:pt x="0" y="4312024"/>
                </a:lnTo>
                <a:lnTo>
                  <a:pt x="44824" y="53788"/>
                </a:lnTo>
                <a:lnTo>
                  <a:pt x="268942" y="44824"/>
                </a:lnTo>
              </a:path>
            </a:pathLst>
          </a:custGeom>
          <a:noFill/>
          <a:ln>
            <a:solidFill>
              <a:srgbClr val="3B1E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0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599439" y="1584751"/>
            <a:ext cx="2029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Auto Scale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확인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5" t="26163" r="24031" b="17358"/>
          <a:stretch/>
        </p:blipFill>
        <p:spPr>
          <a:xfrm>
            <a:off x="1155940" y="2175061"/>
            <a:ext cx="4339086" cy="38732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4" t="14842" r="10823" b="68429"/>
          <a:stretch/>
        </p:blipFill>
        <p:spPr>
          <a:xfrm>
            <a:off x="5504903" y="2453402"/>
            <a:ext cx="5840083" cy="11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3B1E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lum bright="-84000"/>
          </a:blip>
          <a:stretch>
            <a:fillRect/>
          </a:stretch>
        </p:blipFill>
        <p:spPr>
          <a:xfrm rot="206336">
            <a:off x="3398380" y="1597985"/>
            <a:ext cx="5046911" cy="46192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188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04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Q&amp;A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966" y="1575404"/>
            <a:ext cx="5046911" cy="461920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661457" y="2736604"/>
            <a:ext cx="40474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Q &amp; 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3181">
            <a:off x="9015286" y="3026956"/>
            <a:ext cx="1637411" cy="20357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56734">
            <a:off x="1539523" y="3983954"/>
            <a:ext cx="817669" cy="10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043767" y="3790941"/>
            <a:ext cx="4104466" cy="234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196062" y="100171"/>
            <a:ext cx="11799874" cy="66553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80949" y="2852156"/>
            <a:ext cx="22300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1훈프로방스 R" panose="02020603020101020101" pitchFamily="18" charset="-127"/>
                <a:ea typeface="1훈프로방스 R" panose="02020603020101020101" pitchFamily="18" charset="-127"/>
              </a:rPr>
              <a:t>감사합니다</a:t>
            </a:r>
            <a:endParaRPr lang="en-US" altLang="ko-KR" sz="32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9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3B1E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080" y="472168"/>
            <a:ext cx="5552520" cy="584997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410022" y="1805367"/>
            <a:ext cx="1610636" cy="621730"/>
            <a:chOff x="4058645" y="1896807"/>
            <a:chExt cx="1610636" cy="621730"/>
          </a:xfrm>
        </p:grpSpPr>
        <p:sp>
          <p:nvSpPr>
            <p:cNvPr id="7" name="직사각형 6"/>
            <p:cNvSpPr/>
            <p:nvPr/>
          </p:nvSpPr>
          <p:spPr>
            <a:xfrm>
              <a:off x="4058645" y="1896807"/>
              <a:ext cx="1610636" cy="621730"/>
            </a:xfrm>
            <a:prstGeom prst="rect">
              <a:avLst/>
            </a:prstGeom>
            <a:solidFill>
              <a:srgbClr val="3B1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69666" y="1946062"/>
              <a:ext cx="1188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INDEX</a:t>
              </a:r>
              <a:endPara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695012" y="2642052"/>
            <a:ext cx="30406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01</a:t>
            </a:r>
            <a:r>
              <a:rPr lang="en-US" altLang="ko-KR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</a:t>
            </a:r>
            <a:endParaRPr lang="en-US" altLang="ko-KR" sz="4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  <a:p>
            <a:r>
              <a:rPr lang="en-US" altLang="ko-KR" sz="40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4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  <a:p>
            <a:r>
              <a:rPr lang="en-US" altLang="ko-KR" sz="40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03</a:t>
            </a:r>
            <a:r>
              <a:rPr lang="en-US" altLang="ko-KR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Q &amp; </a:t>
            </a:r>
            <a:r>
              <a:rPr lang="en-US" altLang="ko-KR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</a:t>
            </a:r>
            <a:endParaRPr lang="en-US" altLang="ko-KR" sz="3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657599" y="1524000"/>
            <a:ext cx="5118847" cy="4401671"/>
          </a:xfrm>
          <a:custGeom>
            <a:avLst/>
            <a:gdLst>
              <a:gd name="connsiteX0" fmla="*/ 887506 w 5118847"/>
              <a:gd name="connsiteY0" fmla="*/ 8965 h 4401671"/>
              <a:gd name="connsiteX1" fmla="*/ 4993342 w 5118847"/>
              <a:gd name="connsiteY1" fmla="*/ 0 h 4401671"/>
              <a:gd name="connsiteX2" fmla="*/ 5100918 w 5118847"/>
              <a:gd name="connsiteY2" fmla="*/ 3263153 h 4401671"/>
              <a:gd name="connsiteX3" fmla="*/ 5118847 w 5118847"/>
              <a:gd name="connsiteY3" fmla="*/ 3370729 h 4401671"/>
              <a:gd name="connsiteX4" fmla="*/ 5047130 w 5118847"/>
              <a:gd name="connsiteY4" fmla="*/ 4320988 h 4401671"/>
              <a:gd name="connsiteX5" fmla="*/ 1783977 w 5118847"/>
              <a:gd name="connsiteY5" fmla="*/ 4401671 h 4401671"/>
              <a:gd name="connsiteX6" fmla="*/ 1631577 w 5118847"/>
              <a:gd name="connsiteY6" fmla="*/ 4392706 h 4401671"/>
              <a:gd name="connsiteX7" fmla="*/ 0 w 5118847"/>
              <a:gd name="connsiteY7" fmla="*/ 4312024 h 4401671"/>
              <a:gd name="connsiteX8" fmla="*/ 44824 w 5118847"/>
              <a:gd name="connsiteY8" fmla="*/ 53788 h 4401671"/>
              <a:gd name="connsiteX9" fmla="*/ 268942 w 5118847"/>
              <a:gd name="connsiteY9" fmla="*/ 44824 h 440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8847" h="4401671">
                <a:moveTo>
                  <a:pt x="887506" y="8965"/>
                </a:moveTo>
                <a:lnTo>
                  <a:pt x="4993342" y="0"/>
                </a:lnTo>
                <a:lnTo>
                  <a:pt x="5100918" y="3263153"/>
                </a:lnTo>
                <a:lnTo>
                  <a:pt x="5118847" y="3370729"/>
                </a:lnTo>
                <a:lnTo>
                  <a:pt x="5047130" y="4320988"/>
                </a:lnTo>
                <a:lnTo>
                  <a:pt x="1783977" y="4401671"/>
                </a:lnTo>
                <a:cubicBezTo>
                  <a:pt x="1667509" y="4391083"/>
                  <a:pt x="1718371" y="4392706"/>
                  <a:pt x="1631577" y="4392706"/>
                </a:cubicBezTo>
                <a:lnTo>
                  <a:pt x="0" y="4312024"/>
                </a:lnTo>
                <a:lnTo>
                  <a:pt x="44824" y="53788"/>
                </a:lnTo>
                <a:lnTo>
                  <a:pt x="268942" y="44824"/>
                </a:lnTo>
              </a:path>
            </a:pathLst>
          </a:custGeom>
          <a:noFill/>
          <a:ln>
            <a:solidFill>
              <a:srgbClr val="3B1E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Kubernetes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75720" y="289725"/>
            <a:ext cx="3568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Kubernetes(k8s)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특징</a:t>
            </a:r>
            <a:endParaRPr lang="en-US" altLang="ko-KR" sz="28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72053" y="1600098"/>
            <a:ext cx="7365497" cy="1003805"/>
            <a:chOff x="1452221" y="1801486"/>
            <a:chExt cx="7365497" cy="1003805"/>
          </a:xfrm>
        </p:grpSpPr>
        <p:sp>
          <p:nvSpPr>
            <p:cNvPr id="43" name="직사각형 42"/>
            <p:cNvSpPr/>
            <p:nvPr/>
          </p:nvSpPr>
          <p:spPr>
            <a:xfrm>
              <a:off x="1452221" y="1801486"/>
              <a:ext cx="1527982" cy="581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Eco System</a:t>
              </a:r>
              <a:endParaRPr lang="ko-KR" altLang="en-US" sz="2400" dirty="0">
                <a:latin typeface="1훈프로방스 R" panose="02020603020101020101" pitchFamily="18" charset="-127"/>
                <a:ea typeface="1훈프로방스 R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48768" y="2466737"/>
              <a:ext cx="71689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전 세계적 스케일의 경험과 기술이 녹아 들어있는 거대한 커뮤니티와 생태계가 구성됨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endParaRPr>
            </a:p>
          </p:txBody>
        </p:sp>
      </p:grpSp>
      <p:pic>
        <p:nvPicPr>
          <p:cNvPr id="4" name="그림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910" y="139769"/>
            <a:ext cx="1146224" cy="115321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472053" y="2727926"/>
            <a:ext cx="7544905" cy="1003805"/>
            <a:chOff x="1452221" y="1801486"/>
            <a:chExt cx="7544905" cy="1003805"/>
          </a:xfrm>
        </p:grpSpPr>
        <p:sp>
          <p:nvSpPr>
            <p:cNvPr id="25" name="직사각형 24"/>
            <p:cNvSpPr/>
            <p:nvPr/>
          </p:nvSpPr>
          <p:spPr>
            <a:xfrm>
              <a:off x="1452221" y="1801486"/>
              <a:ext cx="1516762" cy="581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err="1"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클라우드</a:t>
              </a:r>
              <a:r>
                <a:rPr lang="ko-KR" altLang="en-US" sz="2400" dirty="0"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 지원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48768" y="2466737"/>
              <a:ext cx="7348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부하에 따라 자동으로 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Auto Scaling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이 가능하고</a:t>
              </a:r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, IP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를 </a:t>
              </a:r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할당받아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 </a:t>
              </a:r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로드밸런서로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 사용이 가능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472053" y="3920387"/>
            <a:ext cx="5931387" cy="1003805"/>
            <a:chOff x="1452221" y="1801486"/>
            <a:chExt cx="5931387" cy="1003805"/>
          </a:xfrm>
        </p:grpSpPr>
        <p:sp>
          <p:nvSpPr>
            <p:cNvPr id="29" name="직사각형 28"/>
            <p:cNvSpPr/>
            <p:nvPr/>
          </p:nvSpPr>
          <p:spPr>
            <a:xfrm>
              <a:off x="1452221" y="1801486"/>
              <a:ext cx="25314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Namespace &amp; Label</a:t>
              </a:r>
              <a:endParaRPr lang="ko-KR" altLang="en-US" sz="2400" dirty="0">
                <a:latin typeface="1훈프로방스 R" panose="02020603020101020101" pitchFamily="18" charset="-127"/>
                <a:ea typeface="1훈프로방스 R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8768" y="2466737"/>
              <a:ext cx="57348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하나의 </a:t>
              </a:r>
              <a:r>
                <a:rPr lang="ko-KR" altLang="en-US" sz="1600" spc="-15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클러스트를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 논리적으로 구분하여 사용 가능 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(Tag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기능과 유사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)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472053" y="4941094"/>
            <a:ext cx="5497998" cy="1003805"/>
            <a:chOff x="1452221" y="1801486"/>
            <a:chExt cx="5497998" cy="1003805"/>
          </a:xfrm>
        </p:grpSpPr>
        <p:sp>
          <p:nvSpPr>
            <p:cNvPr id="32" name="직사각형 31"/>
            <p:cNvSpPr/>
            <p:nvPr/>
          </p:nvSpPr>
          <p:spPr>
            <a:xfrm>
              <a:off x="1452221" y="1801486"/>
              <a:ext cx="4227439" cy="581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BRAC (Role-Based Access Control)</a:t>
              </a:r>
              <a:endParaRPr lang="ko-KR" altLang="en-US" sz="2400" dirty="0">
                <a:latin typeface="1훈프로방스 R" panose="02020603020101020101" pitchFamily="18" charset="-127"/>
                <a:ea typeface="1훈프로방스 R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48768" y="2466737"/>
              <a:ext cx="5301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각각의 리소스에 대해 </a:t>
              </a:r>
              <a:r>
                <a:rPr lang="ko-KR" altLang="en-US" sz="1600" spc="-15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유저별로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 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CRUD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권한을 손쉽게 지정 가능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2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2682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01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VM Scale set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8801" y="307702"/>
            <a:ext cx="2016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VMSS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의 특징</a:t>
            </a:r>
            <a:endParaRPr lang="en-US" altLang="ko-KR" sz="28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2103" y="8029771"/>
            <a:ext cx="5960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오케스트레이션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: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rPr>
              <a:t>컨테이너에 사용자가 몰리면 부하분산 처리하는 것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1E00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72053" y="1600098"/>
            <a:ext cx="8510041" cy="1003805"/>
            <a:chOff x="1452221" y="1801486"/>
            <a:chExt cx="8510041" cy="1003805"/>
          </a:xfrm>
        </p:grpSpPr>
        <p:sp>
          <p:nvSpPr>
            <p:cNvPr id="13" name="직사각형 12"/>
            <p:cNvSpPr/>
            <p:nvPr/>
          </p:nvSpPr>
          <p:spPr>
            <a:xfrm>
              <a:off x="1452221" y="1801486"/>
              <a:ext cx="8547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신뢰성</a:t>
              </a:r>
              <a:endParaRPr lang="ko-KR" altLang="en-US" sz="2400" dirty="0">
                <a:latin typeface="1훈프로방스 R" panose="02020603020101020101" pitchFamily="18" charset="-127"/>
                <a:ea typeface="1훈프로방스 R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48768" y="2466737"/>
              <a:ext cx="831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VM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의 크기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, 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디스크 구성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, App 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설치가 모든 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VM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에서 동일하게 구성되어 </a:t>
              </a:r>
              <a:r>
                <a:rPr lang="ko-KR" altLang="en-US" sz="1600" spc="-15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운영환경에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 대한 신뢰성 제공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472053" y="2727926"/>
            <a:ext cx="8795376" cy="1003805"/>
            <a:chOff x="1452221" y="1801486"/>
            <a:chExt cx="8795376" cy="1003805"/>
          </a:xfrm>
        </p:grpSpPr>
        <p:sp>
          <p:nvSpPr>
            <p:cNvPr id="16" name="직사각형 15"/>
            <p:cNvSpPr/>
            <p:nvPr/>
          </p:nvSpPr>
          <p:spPr>
            <a:xfrm>
              <a:off x="1452221" y="1801486"/>
              <a:ext cx="82747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효율성</a:t>
              </a:r>
              <a:endParaRPr lang="ko-KR" altLang="en-US" sz="2400" dirty="0">
                <a:latin typeface="1훈프로방스 R" panose="02020603020101020101" pitchFamily="18" charset="-127"/>
                <a:ea typeface="1훈프로방스 R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48768" y="2466737"/>
              <a:ext cx="8598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수요에 따라 인스턴스를 자동으로 증가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/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감소시키며 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VM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의 성능 향상 또는 비용절감을 통한 효율 극대화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72053" y="3920387"/>
            <a:ext cx="5651887" cy="1003805"/>
            <a:chOff x="1452221" y="1801486"/>
            <a:chExt cx="5651887" cy="1003805"/>
          </a:xfrm>
        </p:grpSpPr>
        <p:sp>
          <p:nvSpPr>
            <p:cNvPr id="19" name="직사각형 18"/>
            <p:cNvSpPr/>
            <p:nvPr/>
          </p:nvSpPr>
          <p:spPr>
            <a:xfrm>
              <a:off x="1452221" y="1801486"/>
              <a:ext cx="87075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가용성</a:t>
              </a:r>
              <a:endParaRPr lang="ko-KR" altLang="en-US" sz="2400" dirty="0">
                <a:latin typeface="1훈프로방스 R" panose="02020603020101020101" pitchFamily="18" charset="-127"/>
                <a:ea typeface="1훈프로방스 R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48768" y="2466737"/>
              <a:ext cx="5455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시스템 다운 시 다른 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VM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으로 서비스 가용 가능 및 </a:t>
              </a:r>
              <a:r>
                <a:rPr lang="ko-KR" altLang="en-US" sz="1600" spc="-15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복원기능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 제공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472053" y="4941094"/>
            <a:ext cx="5007479" cy="1003805"/>
            <a:chOff x="1452221" y="1801486"/>
            <a:chExt cx="5007479" cy="1003805"/>
          </a:xfrm>
        </p:grpSpPr>
        <p:sp>
          <p:nvSpPr>
            <p:cNvPr id="23" name="직사각형 22"/>
            <p:cNvSpPr/>
            <p:nvPr/>
          </p:nvSpPr>
          <p:spPr>
            <a:xfrm>
              <a:off x="1452221" y="1801486"/>
              <a:ext cx="1648208" cy="581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>
                  <a:latin typeface="1훈프로방스 R" panose="02020603020101020101" pitchFamily="18" charset="-127"/>
                  <a:ea typeface="1훈프로방스 R" panose="02020603020101020101" pitchFamily="18" charset="-127"/>
                </a:rPr>
                <a:t>Large-Scale</a:t>
              </a:r>
              <a:endParaRPr lang="ko-KR" altLang="en-US" sz="2400" dirty="0">
                <a:latin typeface="1훈프로방스 R" panose="02020603020101020101" pitchFamily="18" charset="-127"/>
                <a:ea typeface="1훈프로방스 R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48768" y="2466737"/>
              <a:ext cx="48109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대규모의 작업을 지원하고 최대 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1,000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B1E00"/>
                  </a:solidFill>
                  <a:latin typeface="+mn-ea"/>
                </a:rPr>
                <a:t>개의 인스턴스 지원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1E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2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597030" y="1638076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VMSS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실행창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-713127" y="2093159"/>
            <a:ext cx="365373" cy="13792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04" b="34426"/>
          <a:stretch/>
        </p:blipFill>
        <p:spPr>
          <a:xfrm>
            <a:off x="3871637" y="1638076"/>
            <a:ext cx="3587646" cy="449704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867334" y="1638076"/>
            <a:ext cx="231922" cy="220704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23909" y="4287363"/>
            <a:ext cx="1542569" cy="40455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5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409920" y="1688260"/>
            <a:ext cx="1045479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add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-713127" y="2093159"/>
            <a:ext cx="365373" cy="13792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8"/>
          <a:stretch/>
        </p:blipFill>
        <p:spPr>
          <a:xfrm>
            <a:off x="1498923" y="2354878"/>
            <a:ext cx="9423888" cy="34245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 flipV="1">
            <a:off x="1512843" y="2995577"/>
            <a:ext cx="522589" cy="217444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flipV="1">
            <a:off x="5573411" y="5319052"/>
            <a:ext cx="1262104" cy="197328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613735" y="1613704"/>
            <a:ext cx="1037463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이름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08" y="-582864"/>
            <a:ext cx="700435" cy="27045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-713127" y="2093159"/>
            <a:ext cx="365373" cy="13792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7" r="53916" b="11475"/>
          <a:stretch/>
        </p:blipFill>
        <p:spPr>
          <a:xfrm>
            <a:off x="3598240" y="1690934"/>
            <a:ext cx="5056682" cy="449215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589742" y="1917572"/>
            <a:ext cx="1013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OS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설정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17894" y="2397644"/>
            <a:ext cx="2233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Subscription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선택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35400" y="2606025"/>
            <a:ext cx="2135521" cy="113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Resource Group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 및 선택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32660" y="2972273"/>
            <a:ext cx="18453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Data Center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 지역 선택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6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167"/>
          <a:stretch/>
        </p:blipFill>
        <p:spPr>
          <a:xfrm rot="461178">
            <a:off x="735143" y="505603"/>
            <a:ext cx="7973920" cy="1128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656" y="330366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02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Demo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1512" y="291281"/>
            <a:ext cx="5562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Azure porta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에 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scale set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생성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08" y="1378181"/>
            <a:ext cx="11030719" cy="525513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084806" y="1940233"/>
            <a:ext cx="1398139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사용자 이름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08" y="-582864"/>
            <a:ext cx="700435" cy="27045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-713127" y="2093159"/>
            <a:ext cx="365373" cy="13792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8" r="54189" b="11039"/>
          <a:stretch/>
        </p:blipFill>
        <p:spPr>
          <a:xfrm>
            <a:off x="3437402" y="2184702"/>
            <a:ext cx="5026702" cy="31767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422315" y="2507195"/>
            <a:ext cx="662361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P/W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26722" y="3217136"/>
            <a:ext cx="1656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VM </a:t>
            </a:r>
            <a:r>
              <a:rPr lang="ko-KR" altLang="en-US" sz="2400" dirty="0" smtClean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스펙 설정</a:t>
            </a:r>
            <a:endParaRPr lang="ko-KR" altLang="en-US" sz="2400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0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466</Words>
  <Application>Microsoft Office PowerPoint</Application>
  <PresentationFormat>와이드스크린</PresentationFormat>
  <Paragraphs>120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1훈프로방스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You KiWook</cp:lastModifiedBy>
  <cp:revision>76</cp:revision>
  <dcterms:created xsi:type="dcterms:W3CDTF">2018-04-29T10:29:09Z</dcterms:created>
  <dcterms:modified xsi:type="dcterms:W3CDTF">2019-12-14T08:35:16Z</dcterms:modified>
</cp:coreProperties>
</file>